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3" r:id="rId8"/>
    <p:sldId id="265" r:id="rId9"/>
    <p:sldId id="262" r:id="rId10"/>
    <p:sldId id="264" r:id="rId11"/>
    <p:sldId id="267" r:id="rId12"/>
    <p:sldId id="266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9" autoAdjust="0"/>
    <p:restoredTop sz="94660"/>
  </p:normalViewPr>
  <p:slideViewPr>
    <p:cSldViewPr snapToGrid="0">
      <p:cViewPr varScale="1">
        <p:scale>
          <a:sx n="69" d="100"/>
          <a:sy n="69" d="100"/>
        </p:scale>
        <p:origin x="3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mailto:info@dsaane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mbahdukunbagong.blogspot.com.au/2010/11/down-syndrome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FA1E9-D96B-45A5-8E2F-B31C807C4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Learn about Down Syndrome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83890-CA9D-4723-8EFA-35AE996779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By Down Syndrome Advocates in Action NE</a:t>
            </a:r>
          </a:p>
        </p:txBody>
      </p:sp>
    </p:spTree>
    <p:extLst>
      <p:ext uri="{BB962C8B-B14F-4D97-AF65-F5344CB8AC3E}">
        <p14:creationId xmlns:p14="http://schemas.microsoft.com/office/powerpoint/2010/main" val="517356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7359C-479E-4A81-BCDA-1A815175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0785" y="134601"/>
            <a:ext cx="9291215" cy="1049235"/>
          </a:xfrm>
        </p:spPr>
        <p:txBody>
          <a:bodyPr/>
          <a:lstStyle/>
          <a:p>
            <a:r>
              <a:rPr lang="en-US" dirty="0"/>
              <a:t>People with Down syndrome are different from each other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4420E-9FA4-4E64-8531-7D9723696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638" y="1076827"/>
            <a:ext cx="6279257" cy="4704345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>
                <a:latin typeface="KG Miss Kindergarten" panose="02000000000000000000" pitchFamily="2" charset="0"/>
              </a:rPr>
              <a:t>Just like you are different from your friends, people with Down syndrome have different likes, hopes, dreams and struggles</a:t>
            </a:r>
          </a:p>
          <a:p>
            <a:r>
              <a:rPr lang="en-US" sz="2800" b="1" dirty="0">
                <a:latin typeface="KG Miss Kindergarten" panose="02000000000000000000" pitchFamily="2" charset="0"/>
              </a:rPr>
              <a:t>They can experience lots of emotions; feel happy, angry, frustrated, excited, or sad.</a:t>
            </a:r>
          </a:p>
          <a:p>
            <a:r>
              <a:rPr lang="en-US" sz="2800" b="1" dirty="0">
                <a:latin typeface="KG Miss Kindergarten" panose="02000000000000000000" pitchFamily="2" charset="0"/>
              </a:rPr>
              <a:t>If you know one person with Down syndrome, you know one person with Down syndrome.</a:t>
            </a:r>
          </a:p>
          <a:p>
            <a:endParaRPr lang="en-US" dirty="0">
              <a:latin typeface="KG Miss Kindergarten" panose="02000000000000000000" pitchFamily="2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042694-12CA-4F6B-ADA2-06E5FDE6C27C}"/>
              </a:ext>
            </a:extLst>
          </p:cNvPr>
          <p:cNvSpPr/>
          <p:nvPr/>
        </p:nvSpPr>
        <p:spPr>
          <a:xfrm>
            <a:off x="549770" y="1183836"/>
            <a:ext cx="5070763" cy="416712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41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C9677-DB83-4AE7-9760-AE700BB15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95" y="0"/>
            <a:ext cx="11453260" cy="1049235"/>
          </a:xfrm>
        </p:spPr>
        <p:txBody>
          <a:bodyPr/>
          <a:lstStyle/>
          <a:p>
            <a:r>
              <a:rPr lang="en-US" dirty="0"/>
              <a:t>Some difference you might notice in people with Down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4C7C7-0C87-4E68-82E8-7100DE8A8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3589" y="990796"/>
            <a:ext cx="7709366" cy="4333372"/>
          </a:xfrm>
        </p:spPr>
        <p:txBody>
          <a:bodyPr>
            <a:normAutofit/>
          </a:bodyPr>
          <a:lstStyle/>
          <a:p>
            <a:r>
              <a:rPr lang="en-US" sz="2400" b="1" dirty="0"/>
              <a:t>Some may have difficulty sharing their thoughts, but that does not mean they don’t understand what you are saying</a:t>
            </a:r>
          </a:p>
          <a:p>
            <a:r>
              <a:rPr lang="en-US" sz="2400" b="1" dirty="0"/>
              <a:t>Might not be able to eat all the things you can eat, if they are on a special diet</a:t>
            </a:r>
          </a:p>
          <a:p>
            <a:r>
              <a:rPr lang="en-US" sz="2400" b="1" dirty="0"/>
              <a:t>Might wear braces on their legs to help them walk </a:t>
            </a:r>
          </a:p>
          <a:p>
            <a:r>
              <a:rPr lang="en-US" sz="2400" b="1" dirty="0"/>
              <a:t>May wear glasses or hearing aids.</a:t>
            </a:r>
          </a:p>
          <a:p>
            <a:r>
              <a:rPr lang="en-US" sz="2400" b="1" dirty="0"/>
              <a:t>Might get sick more often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4CE34EB-5C04-4D55-A998-3E749EC08FAA}"/>
              </a:ext>
            </a:extLst>
          </p:cNvPr>
          <p:cNvSpPr/>
          <p:nvPr/>
        </p:nvSpPr>
        <p:spPr>
          <a:xfrm>
            <a:off x="201804" y="1224115"/>
            <a:ext cx="4057045" cy="410005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73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5FB19-E2CC-4B2F-A219-EB55BDDE0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7221" y="153356"/>
            <a:ext cx="9291215" cy="1049235"/>
          </a:xfrm>
        </p:spPr>
        <p:txBody>
          <a:bodyPr/>
          <a:lstStyle/>
          <a:p>
            <a:r>
              <a:rPr lang="en-US" dirty="0"/>
              <a:t>Things you can do to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3D164-C866-4BA7-903F-D27542884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7" y="1202591"/>
            <a:ext cx="7428314" cy="4657881"/>
          </a:xfrm>
        </p:spPr>
        <p:txBody>
          <a:bodyPr>
            <a:normAutofit fontScale="85000" lnSpcReduction="10000"/>
          </a:bodyPr>
          <a:lstStyle/>
          <a:p>
            <a:r>
              <a:rPr lang="en-US" sz="2400" b="1" dirty="0">
                <a:latin typeface="KG Miss Kindergarten" panose="02000000000000000000" pitchFamily="2" charset="0"/>
              </a:rPr>
              <a:t>Ask if they need help.  Don’t assume a person needs help just because they are different from you. </a:t>
            </a:r>
          </a:p>
          <a:p>
            <a:r>
              <a:rPr lang="en-US" sz="2400" b="1" dirty="0">
                <a:latin typeface="KG Miss Kindergarten" panose="02000000000000000000" pitchFamily="2" charset="0"/>
              </a:rPr>
              <a:t>Give them time to process after you talk</a:t>
            </a:r>
          </a:p>
          <a:p>
            <a:r>
              <a:rPr lang="en-US" sz="2400" b="1" dirty="0">
                <a:latin typeface="KG Miss Kindergarten" panose="02000000000000000000" pitchFamily="2" charset="0"/>
              </a:rPr>
              <a:t> Set a good example</a:t>
            </a:r>
          </a:p>
          <a:p>
            <a:r>
              <a:rPr lang="en-US" sz="2400" b="1" dirty="0">
                <a:latin typeface="KG Miss Kindergarten" panose="02000000000000000000" pitchFamily="2" charset="0"/>
              </a:rPr>
              <a:t>Offer encouragement</a:t>
            </a:r>
          </a:p>
          <a:p>
            <a:r>
              <a:rPr lang="en-US" sz="2400" b="1" dirty="0">
                <a:latin typeface="KG Miss Kindergarten" panose="02000000000000000000" pitchFamily="2" charset="0"/>
              </a:rPr>
              <a:t>Ask them to play with you</a:t>
            </a:r>
          </a:p>
          <a:p>
            <a:pPr marL="0" indent="0" algn="ctr">
              <a:buNone/>
            </a:pPr>
            <a:r>
              <a:rPr lang="en-US" sz="2400" b="1" dirty="0">
                <a:latin typeface="KG Miss Kindergarten" panose="02000000000000000000" pitchFamily="2" charset="0"/>
              </a:rPr>
              <a:t>REMEMBER: </a:t>
            </a:r>
          </a:p>
          <a:p>
            <a:pPr marL="0" indent="0" algn="ctr">
              <a:buNone/>
            </a:pPr>
            <a:r>
              <a:rPr lang="en-US" sz="2400" b="1" dirty="0">
                <a:latin typeface="KG Miss Kindergarten" panose="02000000000000000000" pitchFamily="2" charset="0"/>
              </a:rPr>
              <a:t>People with Down syndrome can do the same things as others, but it might take a little more time and practice especially when they are learning something new.</a:t>
            </a:r>
          </a:p>
          <a:p>
            <a:endParaRPr lang="en-US" sz="2400" b="1" dirty="0">
              <a:latin typeface="KG Miss Kindergarten" panose="02000000000000000000" pitchFamily="2" charset="0"/>
            </a:endParaRPr>
          </a:p>
          <a:p>
            <a:endParaRPr lang="en-US" sz="2400" b="1" dirty="0">
              <a:latin typeface="KG Miss Kindergarten" panose="02000000000000000000" pitchFamily="2" charset="0"/>
            </a:endParaRPr>
          </a:p>
          <a:p>
            <a:endParaRPr lang="en-US" sz="2400" b="1" dirty="0">
              <a:latin typeface="KG Miss Kindergarten" panose="02000000000000000000" pitchFamily="2" charset="0"/>
            </a:endParaRPr>
          </a:p>
          <a:p>
            <a:endParaRPr lang="en-US" dirty="0">
              <a:latin typeface="KG Miss Kindergarten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B96DB3-54E2-4798-9A8C-460A7563804A}"/>
              </a:ext>
            </a:extLst>
          </p:cNvPr>
          <p:cNvSpPr/>
          <p:nvPr/>
        </p:nvSpPr>
        <p:spPr>
          <a:xfrm>
            <a:off x="8012482" y="401782"/>
            <a:ext cx="3666899" cy="5121719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11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F5C00-6C33-4D03-A01A-4C7988F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22628"/>
            <a:ext cx="9291215" cy="1049235"/>
          </a:xfrm>
        </p:spPr>
        <p:txBody>
          <a:bodyPr/>
          <a:lstStyle/>
          <a:p>
            <a:r>
              <a:rPr lang="en-US" dirty="0"/>
              <a:t>Any day is a Good day to make a new friend with Down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F1528-8C82-4A43-BC48-0507150E7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079" y="1427018"/>
            <a:ext cx="6543154" cy="4039327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KG Miss Kindergarten" panose="02000000000000000000" pitchFamily="2" charset="0"/>
              </a:rPr>
              <a:t>When we go to school together, we can each learn a lot about people who are different than us. </a:t>
            </a:r>
          </a:p>
          <a:p>
            <a:r>
              <a:rPr lang="en-US" sz="2200" b="1" dirty="0">
                <a:latin typeface="KG Miss Kindergarten" panose="02000000000000000000" pitchFamily="2" charset="0"/>
              </a:rPr>
              <a:t>It is not a bad thing to be disabled—but it is a bad thing to not see the ability of people with Down syndrome and what they can do</a:t>
            </a:r>
          </a:p>
          <a:p>
            <a:r>
              <a:rPr lang="en-US" sz="2200" b="1" dirty="0">
                <a:latin typeface="KG Miss Kindergarten" panose="02000000000000000000" pitchFamily="2" charset="0"/>
              </a:rPr>
              <a:t>People with Down syndrome are important to their families and communities and can do many great things! </a:t>
            </a: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72D198-4E0D-4D40-ABFA-C5F218B7B1D6}"/>
              </a:ext>
            </a:extLst>
          </p:cNvPr>
          <p:cNvSpPr/>
          <p:nvPr/>
        </p:nvSpPr>
        <p:spPr>
          <a:xfrm>
            <a:off x="7256206" y="1853754"/>
            <a:ext cx="4296697" cy="3854941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93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A6FFA-07F3-45C2-BED9-0A90B7B9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87" y="308834"/>
            <a:ext cx="9003178" cy="1049235"/>
          </a:xfrm>
        </p:spPr>
        <p:txBody>
          <a:bodyPr/>
          <a:lstStyle/>
          <a:p>
            <a:r>
              <a:rPr lang="en-US" dirty="0"/>
              <a:t>Thank you for taking the time to learn about people with Down syndrome!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1679-7CA6-4376-9EBD-443DF093D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5564"/>
            <a:ext cx="6444641" cy="3900781"/>
          </a:xfrm>
        </p:spPr>
        <p:txBody>
          <a:bodyPr>
            <a:noAutofit/>
          </a:bodyPr>
          <a:lstStyle/>
          <a:p>
            <a:r>
              <a:rPr lang="en-US" sz="2400" b="1" dirty="0"/>
              <a:t>Down Syndrome Advocates in Action Nebraska helps educate families so they can become more confident advocates for their loved ones with Down syndrome.</a:t>
            </a:r>
          </a:p>
          <a:p>
            <a:r>
              <a:rPr lang="en-US" sz="2400" b="1" dirty="0"/>
              <a:t> If you have any additional questions please look at our website at dsaane.org, email us at </a:t>
            </a:r>
            <a:r>
              <a:rPr lang="en-US" sz="2400" b="1" dirty="0">
                <a:hlinkClick r:id="rId2"/>
              </a:rPr>
              <a:t>info@dsaane.org</a:t>
            </a:r>
            <a:r>
              <a:rPr lang="en-US" sz="2400" b="1" dirty="0"/>
              <a:t> or call us at 402-413-0199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2BCBE6-95F8-484E-8B9B-C5773A9D1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129" y="3710397"/>
            <a:ext cx="2050472" cy="205047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5A10F23-EEF8-4B1D-94A4-DC057C4D7251}"/>
              </a:ext>
            </a:extLst>
          </p:cNvPr>
          <p:cNvSpPr/>
          <p:nvPr/>
        </p:nvSpPr>
        <p:spPr>
          <a:xfrm>
            <a:off x="6901841" y="2951018"/>
            <a:ext cx="1981200" cy="287554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FF35AE-8165-4633-8912-1E13C1EBC96E}"/>
              </a:ext>
            </a:extLst>
          </p:cNvPr>
          <p:cNvSpPr/>
          <p:nvPr/>
        </p:nvSpPr>
        <p:spPr>
          <a:xfrm>
            <a:off x="9970949" y="525745"/>
            <a:ext cx="1981200" cy="2875546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3518AE0-C823-4C5D-82EE-27AE24B64626}"/>
              </a:ext>
            </a:extLst>
          </p:cNvPr>
          <p:cNvSpPr/>
          <p:nvPr/>
        </p:nvSpPr>
        <p:spPr>
          <a:xfrm>
            <a:off x="7892441" y="1373713"/>
            <a:ext cx="2086831" cy="1842654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B814660A-44A2-4E95-B487-DC1F17C4AEFB}"/>
              </a:ext>
            </a:extLst>
          </p:cNvPr>
          <p:cNvSpPr/>
          <p:nvPr/>
        </p:nvSpPr>
        <p:spPr>
          <a:xfrm>
            <a:off x="891885" y="2576055"/>
            <a:ext cx="2377787" cy="321514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81FB9-3531-4949-B5C5-79B1B0ED5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0"/>
            <a:ext cx="7716982" cy="1049235"/>
          </a:xfrm>
          <a:noFill/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is Down</a:t>
            </a:r>
            <a:r>
              <a:rPr lang="en-US" dirty="0"/>
              <a:t> </a:t>
            </a:r>
            <a:r>
              <a:rPr lang="en-US" dirty="0">
                <a:solidFill>
                  <a:srgbClr val="FFFF00"/>
                </a:solidFill>
              </a:rPr>
              <a:t>Syndrome?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ED729-5003-4595-9AF6-53F504CAB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1039" y="713361"/>
            <a:ext cx="8523143" cy="507784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latin typeface="KG True Colors" panose="02000506000000020003" pitchFamily="2" charset="0"/>
              </a:rPr>
              <a:t>Down Syndrome the second most common  naturally occurring chromosomal arrangement.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latin typeface="KG True Colors" panose="02000506000000020003" pitchFamily="2" charset="0"/>
              </a:rPr>
              <a:t>Everyone is made up of chromosomes, and  people with Down syndrome have an extra 21</a:t>
            </a:r>
            <a:r>
              <a:rPr lang="en-US" sz="3200" b="1" baseline="30000" dirty="0">
                <a:latin typeface="KG True Colors" panose="02000506000000020003" pitchFamily="2" charset="0"/>
              </a:rPr>
              <a:t>st</a:t>
            </a:r>
            <a:r>
              <a:rPr lang="en-US" sz="3200" b="1" dirty="0">
                <a:latin typeface="KG True Colors" panose="02000506000000020003" pitchFamily="2" charset="0"/>
              </a:rPr>
              <a:t> Chromosome.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latin typeface="KG True Colors" panose="02000506000000020003" pitchFamily="2" charset="0"/>
              </a:rPr>
              <a:t>There is nothing parents could do to prevent a person being born with Down syndrome.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>
                <a:latin typeface="KG True Colors" panose="02000506000000020003" pitchFamily="2" charset="0"/>
              </a:rPr>
              <a:t>You can not catch Down syndrome it is something a person is born with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3626BC4-6B20-455E-943A-0732F8695AF8}"/>
              </a:ext>
            </a:extLst>
          </p:cNvPr>
          <p:cNvSpPr/>
          <p:nvPr/>
        </p:nvSpPr>
        <p:spPr>
          <a:xfrm>
            <a:off x="304799" y="713360"/>
            <a:ext cx="1967346" cy="240456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52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22E0-B20C-4B9A-A6AC-047DC1116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10571" y="575919"/>
            <a:ext cx="9291215" cy="104923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are Chromosomes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C4A2D-4B2E-4C9C-9AD0-096BA97E3BB9}"/>
              </a:ext>
            </a:extLst>
          </p:cNvPr>
          <p:cNvSpPr txBox="1"/>
          <p:nvPr/>
        </p:nvSpPr>
        <p:spPr>
          <a:xfrm>
            <a:off x="692501" y="1853754"/>
            <a:ext cx="80881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KG Miss Kindergarten" panose="02000000000000000000" pitchFamily="2" charset="0"/>
              </a:rPr>
              <a:t>Chromosomes are tiny instructions in each of our cells. They determine if you look like your Dad or your Mom and if you are a boy or a girl.  </a:t>
            </a:r>
          </a:p>
          <a:p>
            <a:endParaRPr lang="en-US" sz="2800" b="1" dirty="0">
              <a:latin typeface="KG Miss Kindergarten" panose="02000000000000000000" pitchFamily="2" charset="0"/>
            </a:endParaRPr>
          </a:p>
          <a:p>
            <a:r>
              <a:rPr lang="en-US" sz="2800" b="1" dirty="0">
                <a:latin typeface="KG Miss Kindergarten" panose="02000000000000000000" pitchFamily="2" charset="0"/>
              </a:rPr>
              <a:t>Having an extra chromosome is like adding extra sugar or another egg to a recipe.  You still get a delicious cake, but it might taste or look a little bit different.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05F4B-D31E-4D6B-9146-707BC7D59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972550" y="2419350"/>
            <a:ext cx="3048000" cy="2562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1933D-CB46-4326-A329-D5E7316A13FD}"/>
              </a:ext>
            </a:extLst>
          </p:cNvPr>
          <p:cNvSpPr txBox="1"/>
          <p:nvPr/>
        </p:nvSpPr>
        <p:spPr>
          <a:xfrm>
            <a:off x="9144000" y="6172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mbahdukunbagong.blogspot.com.au/2010/11/down-syndrom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1884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99AB4-68C1-4FC0-960A-C74A5FBB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447"/>
            <a:ext cx="7486976" cy="1439917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Anyone can have a baby with Down syndrome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C59DDA-759A-4B7C-AFE3-C21F2DAE2184}"/>
              </a:ext>
            </a:extLst>
          </p:cNvPr>
          <p:cNvSpPr txBox="1"/>
          <p:nvPr/>
        </p:nvSpPr>
        <p:spPr>
          <a:xfrm>
            <a:off x="411470" y="1870364"/>
            <a:ext cx="707550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KG Miss Kindergarten" panose="02000000000000000000" pitchFamily="2" charset="0"/>
              </a:rPr>
              <a:t>Young Parents,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KG Miss Kindergarten" panose="02000000000000000000" pitchFamily="2" charset="0"/>
              </a:rPr>
              <a:t>Older Parents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KG Miss Kindergarten" panose="02000000000000000000" pitchFamily="2" charset="0"/>
              </a:rPr>
              <a:t>Rich Parents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KG Miss Kindergarten" panose="02000000000000000000" pitchFamily="2" charset="0"/>
              </a:rPr>
              <a:t>Poor Parents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KG Miss Kindergarten" panose="02000000000000000000" pitchFamily="2" charset="0"/>
              </a:rPr>
              <a:t>Parents of all races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KG Miss Kindergarten" panose="02000000000000000000" pitchFamily="2" charset="0"/>
              </a:rPr>
              <a:t>First time Parents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>
                <a:latin typeface="KG Miss Kindergarten" panose="02000000000000000000" pitchFamily="2" charset="0"/>
              </a:rPr>
              <a:t>Parents with many children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9BC37DE-32A0-480E-8B79-08959B39D294}"/>
              </a:ext>
            </a:extLst>
          </p:cNvPr>
          <p:cNvSpPr/>
          <p:nvPr/>
        </p:nvSpPr>
        <p:spPr>
          <a:xfrm>
            <a:off x="7486976" y="913949"/>
            <a:ext cx="4087091" cy="476641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59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AB904-05CB-4314-B0CE-D8DC9EFB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194919"/>
            <a:ext cx="9291215" cy="104923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What is it like to have Down syndrome?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9A7285-68BC-40BD-B3BA-1B527325253C}"/>
              </a:ext>
            </a:extLst>
          </p:cNvPr>
          <p:cNvSpPr txBox="1"/>
          <p:nvPr/>
        </p:nvSpPr>
        <p:spPr>
          <a:xfrm>
            <a:off x="3052762" y="981489"/>
            <a:ext cx="900588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KG Miss Kindergarten" panose="02000000000000000000" pitchFamily="2" charset="0"/>
              </a:rPr>
              <a:t>People with Down syndrome: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KG Miss Kindergarten" panose="02000000000000000000" pitchFamily="2" charset="0"/>
              </a:rPr>
              <a:t>Experience a full range of emotions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KG Miss Kindergarten" panose="02000000000000000000" pitchFamily="2" charset="0"/>
              </a:rPr>
              <a:t>They like many of the same things as their peers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KG Miss Kindergarten" panose="02000000000000000000" pitchFamily="2" charset="0"/>
              </a:rPr>
              <a:t>May have to work extra hard to do the same things as you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KG Miss Kindergarten" panose="02000000000000000000" pitchFamily="2" charset="0"/>
              </a:rPr>
              <a:t>Are visual learners and do well with visual supports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KG Miss Kindergarten" panose="02000000000000000000" pitchFamily="2" charset="0"/>
              </a:rPr>
              <a:t>Are more like you than they are different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dirty="0">
              <a:latin typeface="KG True Colors" panose="02000506000000020003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D25AB4-1ECC-46B0-AD6E-EB6DCFB71891}"/>
              </a:ext>
            </a:extLst>
          </p:cNvPr>
          <p:cNvSpPr/>
          <p:nvPr/>
        </p:nvSpPr>
        <p:spPr>
          <a:xfrm>
            <a:off x="133350" y="1466850"/>
            <a:ext cx="2919412" cy="386715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4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73483-BD6C-4631-B598-6A894B8EC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74" y="86193"/>
            <a:ext cx="9291215" cy="104923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How do you talk about down syndrome?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3F7FF-5FDD-462C-BCDE-CCBE7821B8EF}"/>
              </a:ext>
            </a:extLst>
          </p:cNvPr>
          <p:cNvSpPr txBox="1"/>
          <p:nvPr/>
        </p:nvSpPr>
        <p:spPr>
          <a:xfrm>
            <a:off x="1450392" y="874983"/>
            <a:ext cx="102697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en-US" sz="2800" b="1" dirty="0">
                <a:latin typeface="KG Miss Kindergarten" panose="02000000000000000000" pitchFamily="2" charset="0"/>
              </a:rPr>
              <a:t>Use people first language and recognize the person before talking about any differences</a:t>
            </a:r>
          </a:p>
          <a:p>
            <a:pPr marL="0" indent="0" algn="r">
              <a:buNone/>
            </a:pPr>
            <a:r>
              <a:rPr lang="en-US" sz="800" b="1" dirty="0">
                <a:latin typeface="KG Miss Kindergarten" panose="02000000000000000000" pitchFamily="2" charset="0"/>
              </a:rPr>
              <a:t>    		</a:t>
            </a:r>
            <a:endParaRPr lang="en-US" sz="2800" b="1" dirty="0">
              <a:latin typeface="KG Miss Kindergarten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2BAB6-0F89-4E2F-96F1-E208FDCDE68D}"/>
              </a:ext>
            </a:extLst>
          </p:cNvPr>
          <p:cNvSpPr txBox="1"/>
          <p:nvPr/>
        </p:nvSpPr>
        <p:spPr>
          <a:xfrm>
            <a:off x="7284873" y="3422044"/>
            <a:ext cx="44352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KG Miss Kindergarten" panose="02000000000000000000" pitchFamily="2" charset="0"/>
              </a:rPr>
              <a:t>Remember that differences </a:t>
            </a:r>
          </a:p>
          <a:p>
            <a:pPr algn="r"/>
            <a:r>
              <a:rPr lang="en-US" sz="2800" b="1" dirty="0">
                <a:latin typeface="KG Miss Kindergarten" panose="02000000000000000000" pitchFamily="2" charset="0"/>
              </a:rPr>
              <a:t>are what make the world a more interesting place.</a:t>
            </a:r>
            <a:endParaRPr lang="en-US" sz="28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1E2C1D3-CA9C-4718-848A-5741E3A9923E}"/>
              </a:ext>
            </a:extLst>
          </p:cNvPr>
          <p:cNvSpPr/>
          <p:nvPr/>
        </p:nvSpPr>
        <p:spPr>
          <a:xfrm>
            <a:off x="152400" y="2314883"/>
            <a:ext cx="7319600" cy="393230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0D11D9-DD8D-417A-AEDE-70E9E49B5EA4}"/>
              </a:ext>
            </a:extLst>
          </p:cNvPr>
          <p:cNvSpPr txBox="1"/>
          <p:nvPr/>
        </p:nvSpPr>
        <p:spPr>
          <a:xfrm>
            <a:off x="5929745" y="1952201"/>
            <a:ext cx="62622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KG Miss Kindergarten" panose="02000000000000000000" pitchFamily="2" charset="0"/>
              </a:rPr>
              <a:t>Use language that is respectful to help people feel accepted and valued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97983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3BC7-E7FE-4EF7-95F8-7B19D74EC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392" y="236483"/>
            <a:ext cx="9291215" cy="10492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PEOPLE with Down syndrome understand AND like to DO THINGS JUST LIKE YOU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137176-E2C5-46D8-A706-4403F9EA35B0}"/>
              </a:ext>
            </a:extLst>
          </p:cNvPr>
          <p:cNvSpPr txBox="1"/>
          <p:nvPr/>
        </p:nvSpPr>
        <p:spPr>
          <a:xfrm>
            <a:off x="4876800" y="1147457"/>
            <a:ext cx="707967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endParaRPr lang="en-US" sz="2400" dirty="0">
              <a:latin typeface="KG Miss Kindergarten" panose="02000000000000000000" pitchFamily="2" charset="0"/>
            </a:endParaRPr>
          </a:p>
          <a:p>
            <a:pPr marL="0" indent="0">
              <a:buNone/>
            </a:pPr>
            <a:r>
              <a:rPr lang="en-US" sz="2400" b="1" dirty="0">
                <a:latin typeface="KG Miss Kindergarten" panose="02000000000000000000" pitchFamily="2" charset="0"/>
              </a:rPr>
              <a:t>They like to hang out with friends, go to birthday parties, play video games and sports.</a:t>
            </a:r>
          </a:p>
          <a:p>
            <a:pPr marL="0" indent="0" algn="ctr">
              <a:buNone/>
            </a:pPr>
            <a:endParaRPr lang="en-US" sz="2400" b="1" dirty="0">
              <a:latin typeface="KG Miss Kindergarten" panose="02000000000000000000" pitchFamily="2" charset="0"/>
            </a:endParaRPr>
          </a:p>
          <a:p>
            <a:pPr marL="0" indent="0">
              <a:buNone/>
            </a:pPr>
            <a:r>
              <a:rPr lang="en-US" sz="2400" b="1" dirty="0">
                <a:latin typeface="KG Miss Kindergarten" panose="02000000000000000000" pitchFamily="2" charset="0"/>
              </a:rPr>
              <a:t>They grow up, may go to college, work and can live on their own, just like you might do! Some even run businesses and drive.</a:t>
            </a:r>
          </a:p>
          <a:p>
            <a:pPr marL="0" indent="0">
              <a:buNone/>
            </a:pPr>
            <a:endParaRPr lang="en-US" sz="2400" b="1" dirty="0">
              <a:latin typeface="KG Miss Kindergarten" panose="02000000000000000000" pitchFamily="2" charset="0"/>
            </a:endParaRPr>
          </a:p>
          <a:p>
            <a:pPr marL="0" indent="0">
              <a:buNone/>
            </a:pPr>
            <a:r>
              <a:rPr lang="en-US" sz="2400" b="1" dirty="0">
                <a:latin typeface="KG Miss Kindergarten" panose="02000000000000000000" pitchFamily="2" charset="0"/>
              </a:rPr>
              <a:t>A sense of belonging is important to them and they can thrive when they are included in the classroom and in the community.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7461C68-726B-4553-B72E-0042D57ED099}"/>
              </a:ext>
            </a:extLst>
          </p:cNvPr>
          <p:cNvSpPr/>
          <p:nvPr/>
        </p:nvSpPr>
        <p:spPr>
          <a:xfrm>
            <a:off x="651163" y="1593273"/>
            <a:ext cx="3629891" cy="421178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21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499A-3D8E-4F48-9E4B-43FA2F74E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09" y="194919"/>
            <a:ext cx="11831781" cy="1049235"/>
          </a:xfrm>
        </p:spPr>
        <p:txBody>
          <a:bodyPr/>
          <a:lstStyle/>
          <a:p>
            <a:r>
              <a:rPr lang="en-US" dirty="0"/>
              <a:t>People with Down syndrome may learn differently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BB876-0B42-42DF-89BB-3152CA7ED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928" y="1244154"/>
            <a:ext cx="8221267" cy="481455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b="1" dirty="0">
                <a:latin typeface="KG Miss Kindergarten" panose="02000000000000000000" pitchFamily="2" charset="0"/>
              </a:rPr>
              <a:t>Generally they learn from seeing new information, not just hearing it</a:t>
            </a:r>
          </a:p>
          <a:p>
            <a:pPr marL="0" indent="0">
              <a:buNone/>
            </a:pPr>
            <a:r>
              <a:rPr lang="en-US" sz="3500" b="1" dirty="0">
                <a:latin typeface="KG Miss Kindergarten" panose="02000000000000000000" pitchFamily="2" charset="0"/>
              </a:rPr>
              <a:t>Some people with Down syndrome communicate through sign language, a speech device, or other visual communication method</a:t>
            </a:r>
          </a:p>
          <a:p>
            <a:pPr marL="0" indent="0">
              <a:buNone/>
            </a:pPr>
            <a:r>
              <a:rPr lang="en-US" sz="3500" b="1" dirty="0">
                <a:latin typeface="KG Miss Kindergarten" panose="02000000000000000000" pitchFamily="2" charset="0"/>
              </a:rPr>
              <a:t>Just like others, they might run slower or not be able to do the monkey bars</a:t>
            </a:r>
          </a:p>
          <a:p>
            <a:pPr marL="0" indent="0">
              <a:buNone/>
            </a:pPr>
            <a:r>
              <a:rPr lang="en-US" sz="3500" b="1" dirty="0">
                <a:latin typeface="KG Miss Kindergarten" panose="02000000000000000000" pitchFamily="2" charset="0"/>
              </a:rPr>
              <a:t>They might write their letters differently or read slowly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FF4829F-6DA7-4F31-9201-F342AD36AF2C}"/>
              </a:ext>
            </a:extLst>
          </p:cNvPr>
          <p:cNvSpPr/>
          <p:nvPr/>
        </p:nvSpPr>
        <p:spPr>
          <a:xfrm>
            <a:off x="8609195" y="1435322"/>
            <a:ext cx="2982894" cy="3987355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1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6E2AE-5FF2-4E6D-BABA-EE26E0480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79" y="160504"/>
            <a:ext cx="9291215" cy="1049235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Students with Down syndrome benefit from learning along side their peers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5838B66-699A-405D-A1E4-B9F76C445748}"/>
              </a:ext>
            </a:extLst>
          </p:cNvPr>
          <p:cNvSpPr/>
          <p:nvPr/>
        </p:nvSpPr>
        <p:spPr>
          <a:xfrm>
            <a:off x="8631067" y="1069729"/>
            <a:ext cx="3366654" cy="4718542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DC048-AD24-47EB-A786-F22F50040472}"/>
              </a:ext>
            </a:extLst>
          </p:cNvPr>
          <p:cNvSpPr txBox="1"/>
          <p:nvPr/>
        </p:nvSpPr>
        <p:spPr>
          <a:xfrm>
            <a:off x="543475" y="1209739"/>
            <a:ext cx="80875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KG Miss Kindergarten" panose="02000000000000000000" pitchFamily="2" charset="0"/>
              </a:rPr>
              <a:t>In some schools in Nebraska, students with Down syndrome are meaningfully participating in: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KG Miss Kindergarten" panose="02000000000000000000" pitchFamily="2" charset="0"/>
              </a:rPr>
              <a:t>Core Classes- English, Science, Social Studies and Math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KG Miss Kindergarten" panose="02000000000000000000" pitchFamily="2" charset="0"/>
              </a:rPr>
              <a:t>Specials- Music, Band, PE, and other electives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KG Miss Kindergarten" panose="02000000000000000000" pitchFamily="2" charset="0"/>
              </a:rPr>
              <a:t>Organized team sports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 dirty="0">
                <a:latin typeface="KG Miss Kindergarten" panose="02000000000000000000" pitchFamily="2" charset="0"/>
              </a:rPr>
              <a:t>Other extra curricular clubs and activities like dances and 4-H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749480-FBF8-421F-88D4-FE1D25C08EC5}"/>
              </a:ext>
            </a:extLst>
          </p:cNvPr>
          <p:cNvSpPr txBox="1"/>
          <p:nvPr/>
        </p:nvSpPr>
        <p:spPr>
          <a:xfrm>
            <a:off x="447995" y="5465105"/>
            <a:ext cx="9037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Is this happening in your school?  If you would like help thinking of ways to include students with Down syndrome, please email us at info@dsaane.org</a:t>
            </a:r>
          </a:p>
        </p:txBody>
      </p:sp>
    </p:spTree>
    <p:extLst>
      <p:ext uri="{BB962C8B-B14F-4D97-AF65-F5344CB8AC3E}">
        <p14:creationId xmlns:p14="http://schemas.microsoft.com/office/powerpoint/2010/main" val="247582209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Custom 1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FFF00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 panose="020606030202050204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0</TotalTime>
  <Words>900</Words>
  <Application>Microsoft Office PowerPoint</Application>
  <PresentationFormat>Widescreen</PresentationFormat>
  <Paragraphs>79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KG Miss Kindergarten</vt:lpstr>
      <vt:lpstr>KG True Colors</vt:lpstr>
      <vt:lpstr>Rockwell</vt:lpstr>
      <vt:lpstr>Wingdings</vt:lpstr>
      <vt:lpstr>Gallery</vt:lpstr>
      <vt:lpstr>Learn about Down Syndrome</vt:lpstr>
      <vt:lpstr>What is Down Syndrome?</vt:lpstr>
      <vt:lpstr>What are Chromosomes</vt:lpstr>
      <vt:lpstr>Anyone can have a baby with Down syndrome</vt:lpstr>
      <vt:lpstr>What is it like to have Down syndrome?</vt:lpstr>
      <vt:lpstr>How do you talk about down syndrome?</vt:lpstr>
      <vt:lpstr>PEOPLE with Down syndrome understand AND like to DO THINGS JUST LIKE YOU</vt:lpstr>
      <vt:lpstr>People with Down syndrome may learn differently</vt:lpstr>
      <vt:lpstr>Students with Down syndrome benefit from learning along side their peers</vt:lpstr>
      <vt:lpstr>People with Down syndrome are different from each other</vt:lpstr>
      <vt:lpstr>Some difference you might notice in people with Down syndrome</vt:lpstr>
      <vt:lpstr>Things you can do to help</vt:lpstr>
      <vt:lpstr>Any day is a Good day to make a new friend with Down syndrome</vt:lpstr>
      <vt:lpstr>Thank you for taking the time to learn about people with Down syndrome!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about Down Syndrome</dc:title>
  <dc:creator>Angie Willey</dc:creator>
  <cp:lastModifiedBy>Angie Willey</cp:lastModifiedBy>
  <cp:revision>5</cp:revision>
  <dcterms:created xsi:type="dcterms:W3CDTF">2022-03-08T17:04:48Z</dcterms:created>
  <dcterms:modified xsi:type="dcterms:W3CDTF">2022-03-09T23:43:39Z</dcterms:modified>
</cp:coreProperties>
</file>